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QE\Desktop\рисунки\1969115_762376540453019_692791107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00" cy="6072206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28670"/>
            <a:ext cx="8305800" cy="3357586"/>
          </a:xfrm>
        </p:spPr>
        <p:txBody>
          <a:bodyPr>
            <a:noAutofit/>
          </a:bodyPr>
          <a:lstStyle/>
          <a:p>
            <a:pPr algn="ctr"/>
            <a:r>
              <a:rPr lang="uk-UA" sz="6600" b="1" i="1" dirty="0" smtClean="0">
                <a:solidFill>
                  <a:srgbClr val="FF0000"/>
                </a:solidFill>
                <a:latin typeface="Arial Black" pitchFamily="34" charset="0"/>
              </a:rPr>
              <a:t>Конструктор </a:t>
            </a:r>
            <a:r>
              <a:rPr lang="uk-UA" sz="6600" b="1" i="1" dirty="0" err="1" smtClean="0">
                <a:solidFill>
                  <a:srgbClr val="FF0000"/>
                </a:solidFill>
                <a:latin typeface="Arial Black" pitchFamily="34" charset="0"/>
              </a:rPr>
              <a:t>акмеологічного</a:t>
            </a:r>
            <a:r>
              <a:rPr lang="uk-UA" sz="6600" b="1" i="1" dirty="0" smtClean="0">
                <a:solidFill>
                  <a:srgbClr val="FF0000"/>
                </a:solidFill>
                <a:latin typeface="Arial Black" pitchFamily="34" charset="0"/>
              </a:rPr>
              <a:t> уроку</a:t>
            </a:r>
            <a:endParaRPr lang="ru-RU" sz="6600" b="1" i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072230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Прийом </a:t>
            </a:r>
            <a:r>
              <a:rPr lang="uk-UA" sz="2800" b="1" dirty="0" smtClean="0"/>
              <a:t>актуальності;</a:t>
            </a:r>
          </a:p>
          <a:p>
            <a:r>
              <a:rPr lang="uk-UA" sz="2800" b="1" dirty="0" smtClean="0"/>
              <a:t>Прийом </a:t>
            </a:r>
            <a:r>
              <a:rPr lang="uk-UA" sz="2800" b="1" dirty="0" smtClean="0"/>
              <a:t>естетичного </a:t>
            </a:r>
            <a:r>
              <a:rPr lang="uk-UA" sz="2800" b="1" dirty="0" smtClean="0"/>
              <a:t>стимулювання;</a:t>
            </a:r>
          </a:p>
          <a:p>
            <a:r>
              <a:rPr lang="uk-UA" sz="2800" b="1" dirty="0" smtClean="0"/>
              <a:t>Прийом емоційного </a:t>
            </a:r>
            <a:r>
              <a:rPr lang="uk-UA" sz="2800" b="1" dirty="0" smtClean="0"/>
              <a:t>стимулювання;</a:t>
            </a:r>
          </a:p>
          <a:p>
            <a:r>
              <a:rPr lang="uk-UA" sz="2800" b="1" dirty="0" smtClean="0"/>
              <a:t>Прийом «Інформаційна палітра</a:t>
            </a:r>
            <a:r>
              <a:rPr lang="uk-UA" sz="2800" b="1" dirty="0" smtClean="0"/>
              <a:t>»;</a:t>
            </a:r>
          </a:p>
          <a:p>
            <a:r>
              <a:rPr lang="uk-UA" sz="2800" b="1" dirty="0" smtClean="0"/>
              <a:t>Прийом </a:t>
            </a:r>
            <a:r>
              <a:rPr lang="uk-UA" sz="2800" b="1" dirty="0" smtClean="0"/>
              <a:t>дослідження;</a:t>
            </a:r>
          </a:p>
          <a:p>
            <a:r>
              <a:rPr lang="uk-UA" sz="2800" b="1" dirty="0" smtClean="0"/>
              <a:t>Евристичний </a:t>
            </a:r>
            <a:r>
              <a:rPr lang="uk-UA" sz="2800" b="1" dirty="0" smtClean="0"/>
              <a:t>прийом;</a:t>
            </a:r>
          </a:p>
          <a:p>
            <a:r>
              <a:rPr lang="uk-UA" sz="2800" b="1" dirty="0" smtClean="0"/>
              <a:t>Прийом «</a:t>
            </a:r>
            <a:r>
              <a:rPr lang="uk-UA" sz="2800" b="1" dirty="0" err="1" smtClean="0"/>
              <a:t>Міжпредметні</a:t>
            </a:r>
            <a:r>
              <a:rPr lang="uk-UA" sz="2800" b="1" dirty="0" smtClean="0"/>
              <a:t> зв’язки</a:t>
            </a:r>
            <a:r>
              <a:rPr lang="uk-UA" sz="2800" b="1" dirty="0" smtClean="0"/>
              <a:t>»;</a:t>
            </a:r>
          </a:p>
          <a:p>
            <a:r>
              <a:rPr lang="uk-UA" sz="2800" b="1" dirty="0" smtClean="0"/>
              <a:t>Прийом «Зв’язок поколінь</a:t>
            </a:r>
            <a:r>
              <a:rPr lang="uk-UA" sz="2800" b="1" dirty="0" smtClean="0"/>
              <a:t>»;</a:t>
            </a:r>
          </a:p>
          <a:p>
            <a:r>
              <a:rPr lang="uk-UA" sz="2800" b="1" dirty="0" smtClean="0"/>
              <a:t>Прийом «Навмисна помилка</a:t>
            </a:r>
            <a:r>
              <a:rPr lang="uk-UA" sz="2800" b="1" dirty="0" smtClean="0"/>
              <a:t>»;</a:t>
            </a:r>
          </a:p>
          <a:p>
            <a:r>
              <a:rPr lang="uk-UA" sz="2800" b="1" dirty="0" smtClean="0"/>
              <a:t>Прийом «Анонсування</a:t>
            </a:r>
            <a:r>
              <a:rPr lang="uk-UA" sz="2800" b="1" dirty="0" smtClean="0"/>
              <a:t>»;</a:t>
            </a:r>
          </a:p>
          <a:p>
            <a:r>
              <a:rPr lang="uk-UA" sz="2800" b="1" dirty="0" smtClean="0"/>
              <a:t>Прийом  «Мнемонічна скарбничка</a:t>
            </a:r>
            <a:r>
              <a:rPr lang="uk-UA" sz="2800" b="1" dirty="0" smtClean="0"/>
              <a:t>»; </a:t>
            </a:r>
          </a:p>
          <a:p>
            <a:r>
              <a:rPr lang="uk-UA" sz="2800" b="1" dirty="0" smtClean="0"/>
              <a:t>Прийом дидактичної гри. </a:t>
            </a:r>
            <a:endParaRPr lang="ru-RU" sz="2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71451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C00000"/>
                </a:solidFill>
                <a:cs typeface="IrisUPC" pitchFamily="34" charset="-34"/>
              </a:rPr>
              <a:t>Стратегії творчого </a:t>
            </a:r>
            <a:r>
              <a:rPr lang="uk-UA" b="1" dirty="0" smtClean="0">
                <a:solidFill>
                  <a:srgbClr val="C00000"/>
                </a:solidFill>
                <a:cs typeface="IrisUPC" pitchFamily="34" charset="-34"/>
              </a:rPr>
              <a:t>пошуку</a:t>
            </a:r>
            <a:r>
              <a:rPr lang="ru-RU" dirty="0" smtClean="0">
                <a:solidFill>
                  <a:srgbClr val="C00000"/>
                </a:solidFill>
                <a:cs typeface="IrisUPC" pitchFamily="34" charset="-34"/>
              </a:rPr>
              <a:t/>
            </a:r>
            <a:br>
              <a:rPr lang="ru-RU" dirty="0" smtClean="0">
                <a:solidFill>
                  <a:srgbClr val="C00000"/>
                </a:solidFill>
                <a:cs typeface="IrisUPC" pitchFamily="34" charset="-34"/>
              </a:rPr>
            </a:br>
            <a:endParaRPr lang="ru-RU" dirty="0">
              <a:solidFill>
                <a:srgbClr val="C00000"/>
              </a:solidFill>
              <a:cs typeface="IrisUPC" pitchFamily="34" charset="-34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143536"/>
          </a:xfrm>
        </p:spPr>
        <p:txBody>
          <a:bodyPr>
            <a:normAutofit/>
          </a:bodyPr>
          <a:lstStyle/>
          <a:p>
            <a:r>
              <a:rPr lang="uk-UA" b="1" dirty="0" smtClean="0"/>
              <a:t>«Альпініст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«Збирання грибів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«Поезія</a:t>
            </a:r>
            <a:r>
              <a:rPr lang="uk-UA" b="1" dirty="0" smtClean="0"/>
              <a:t>»:</a:t>
            </a:r>
          </a:p>
          <a:p>
            <a:r>
              <a:rPr lang="uk-UA" b="1" dirty="0" smtClean="0"/>
              <a:t>«Унікум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 Принцип доповнюваності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«Спрощення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«Примусове поєднання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 Шлях із системи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 Воскрешення</a:t>
            </a:r>
            <a:r>
              <a:rPr lang="uk-UA" b="1" dirty="0" smtClean="0"/>
              <a:t>»;</a:t>
            </a:r>
          </a:p>
          <a:p>
            <a:r>
              <a:rPr lang="uk-UA" b="1" dirty="0" smtClean="0"/>
              <a:t>« Квадратики».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6478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       </a:t>
            </a:r>
            <a:r>
              <a:rPr lang="uk-UA" b="1" dirty="0" err="1" smtClean="0"/>
              <a:t>Акмеологічна</a:t>
            </a:r>
            <a:r>
              <a:rPr lang="uk-UA" b="1" dirty="0" smtClean="0"/>
              <a:t> методика « </a:t>
            </a:r>
            <a:r>
              <a:rPr lang="uk-UA" b="1" dirty="0" smtClean="0">
                <a:solidFill>
                  <a:srgbClr val="C00000"/>
                </a:solidFill>
              </a:rPr>
              <a:t>Перетворюючого </a:t>
            </a:r>
            <a:r>
              <a:rPr lang="uk-UA" b="1" dirty="0" smtClean="0">
                <a:solidFill>
                  <a:srgbClr val="C00000"/>
                </a:solidFill>
              </a:rPr>
              <a:t>    мислення</a:t>
            </a:r>
            <a:r>
              <a:rPr lang="uk-UA" b="1" dirty="0" smtClean="0">
                <a:solidFill>
                  <a:srgbClr val="C00000"/>
                </a:solidFill>
              </a:rPr>
              <a:t>».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uk-UA" dirty="0" smtClean="0"/>
              <a:t>           Методика </a:t>
            </a:r>
            <a:r>
              <a:rPr lang="uk-UA" dirty="0" smtClean="0"/>
              <a:t>полягає у створенні певних асоціацій, які у своєму поєднанні можуть вивести на нову ідею</a:t>
            </a:r>
            <a:r>
              <a:rPr lang="uk-UA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b="1" dirty="0" smtClean="0"/>
              <a:t>    </a:t>
            </a:r>
            <a:r>
              <a:rPr lang="uk-UA" b="1" dirty="0" err="1" smtClean="0"/>
              <a:t>Акмеологічна</a:t>
            </a:r>
            <a:r>
              <a:rPr lang="uk-UA" b="1" dirty="0" smtClean="0"/>
              <a:t> тактика </a:t>
            </a:r>
            <a:r>
              <a:rPr lang="uk-UA" b="1" dirty="0" smtClean="0">
                <a:solidFill>
                  <a:srgbClr val="C00000"/>
                </a:solidFill>
              </a:rPr>
              <a:t>« Послідовного підкорення».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uk-UA" dirty="0" smtClean="0"/>
              <a:t>            Ця </a:t>
            </a:r>
            <a:r>
              <a:rPr lang="uk-UA" dirty="0" smtClean="0"/>
              <a:t>тактика означає дії в певній послідовності, коли поступово формуються вміння і навички у строгому порядку і відповідності.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uk-UA" sz="3600" b="1" u="sng" dirty="0" smtClean="0">
                <a:solidFill>
                  <a:srgbClr val="C00000"/>
                </a:solidFill>
              </a:rPr>
              <a:t>Конструктор </a:t>
            </a:r>
            <a:r>
              <a:rPr lang="uk-UA" sz="3600" b="1" u="sng" dirty="0" err="1" smtClean="0">
                <a:solidFill>
                  <a:srgbClr val="C00000"/>
                </a:solidFill>
              </a:rPr>
              <a:t>акмеологічного</a:t>
            </a:r>
            <a:r>
              <a:rPr lang="uk-UA" sz="3600" b="1" u="sng" dirty="0" smtClean="0">
                <a:solidFill>
                  <a:srgbClr val="C00000"/>
                </a:solidFill>
              </a:rPr>
              <a:t> уроку</a:t>
            </a:r>
            <a:endParaRPr lang="ru-RU" sz="3600" b="1" u="sng" dirty="0">
              <a:solidFill>
                <a:srgbClr val="C0000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443914" cy="5500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3215"/>
                <a:gridCol w="6860699"/>
              </a:tblGrid>
              <a:tr h="700089">
                <a:tc>
                  <a:txBody>
                    <a:bodyPr/>
                    <a:lstStyle/>
                    <a:p>
                      <a:r>
                        <a:rPr lang="uk-UA" b="1" i="0" dirty="0" smtClean="0">
                          <a:solidFill>
                            <a:schemeClr val="tx1"/>
                          </a:solidFill>
                        </a:rPr>
                        <a:t>Основні етапи уроку</a:t>
                      </a:r>
                      <a:endParaRPr lang="ru-RU" b="1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 smtClean="0">
                          <a:solidFill>
                            <a:schemeClr val="tx1"/>
                          </a:solidFill>
                        </a:rPr>
                        <a:t>Приклади </a:t>
                      </a:r>
                      <a:r>
                        <a:rPr lang="uk-UA" sz="2800" dirty="0" err="1" smtClean="0">
                          <a:solidFill>
                            <a:schemeClr val="tx1"/>
                          </a:solidFill>
                        </a:rPr>
                        <a:t>акмеологічного</a:t>
                      </a:r>
                      <a:r>
                        <a:rPr lang="uk-UA" sz="2800" baseline="0" dirty="0" smtClean="0">
                          <a:solidFill>
                            <a:schemeClr val="tx1"/>
                          </a:solidFill>
                        </a:rPr>
                        <a:t>  уроку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00166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Перевірка домашнього завдання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Прийоми: «навмисна помилка», дидактична гра,  «інформаційна палітра», анонсування.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Стратегії творчого пошуку: «Поезія», « Принцип доповнюваності».</a:t>
                      </a:r>
                      <a:endParaRPr lang="ru-RU" dirty="0"/>
                    </a:p>
                  </a:txBody>
                  <a:tcPr/>
                </a:tc>
              </a:tr>
              <a:tr h="1600204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Актуалізація опорних знань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Прийоми: дидактична гра , евристичний, « Навмисна помилка».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Стратегії творчого пошуку: «Збирання грибів», «Альпініст», «Воскрешення», «Квадратики».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Акмеологічна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методика «Перетворюючого мислення».</a:t>
                      </a:r>
                      <a:endParaRPr lang="ru-RU" dirty="0"/>
                    </a:p>
                  </a:txBody>
                  <a:tcPr/>
                </a:tc>
              </a:tr>
              <a:tr h="1900242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Мотивація навчальної діяльності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Прийоми: актуальності, естетичного стимулювання, емоційного стимулювання, «Інформаційна палітра», « Зв'язок поколінь». 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Стратегії творчого пошуку: « Примусове поєднання», «Спрощення»,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Акмеологічна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методика «Перетворюючого мислення».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428605"/>
          <a:ext cx="8501122" cy="62734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874"/>
                <a:gridCol w="6656248"/>
              </a:tblGrid>
              <a:tr h="90774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Основні етапи уроку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solidFill>
                            <a:schemeClr val="tx1"/>
                          </a:solidFill>
                        </a:rPr>
                        <a:t>           Приклади </a:t>
                      </a:r>
                      <a:r>
                        <a:rPr lang="uk-UA" sz="2400" dirty="0" err="1" smtClean="0">
                          <a:solidFill>
                            <a:schemeClr val="tx1"/>
                          </a:solidFill>
                        </a:rPr>
                        <a:t>акмеологічних</a:t>
                      </a:r>
                      <a:r>
                        <a:rPr lang="uk-UA" sz="2400" dirty="0" smtClean="0">
                          <a:solidFill>
                            <a:schemeClr val="tx1"/>
                          </a:solidFill>
                        </a:rPr>
                        <a:t> прийомів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74617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Вивчення нового матеріалу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Прийоми: дослідження, евристичний, «</a:t>
                      </a:r>
                      <a:r>
                        <a:rPr lang="uk-UA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Міжпредметні</a:t>
                      </a: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зв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uk-UA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язки</a:t>
                      </a: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», «Інформаційна палітра».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Стратегії творчого пошуку: «Збирання грибів», «Поезія», «Принцип доповнюваності», «Спрощення», « Примусове поєднання»,   « Квадратики».  </a:t>
                      </a:r>
                      <a:r>
                        <a:rPr lang="uk-UA" sz="1400" dirty="0" err="1">
                          <a:latin typeface="Times New Roman"/>
                          <a:ea typeface="Times New Roman"/>
                          <a:cs typeface="Times New Roman"/>
                        </a:rPr>
                        <a:t>Акмеологічна</a:t>
                      </a: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 методика «Перетворюючого мислення».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8054">
                <a:tc>
                  <a:txBody>
                    <a:bodyPr/>
                    <a:lstStyle/>
                    <a:p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Фізкультхвилинка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(релаксація)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Тематичні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фізкультхвилинки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 дидактичні рухливі ігри.</a:t>
                      </a:r>
                      <a:endParaRPr lang="ru-RU" dirty="0"/>
                    </a:p>
                  </a:txBody>
                  <a:tcPr/>
                </a:tc>
              </a:tr>
              <a:tr h="1820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Закріплення нового матеріалу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Прийоми: евристичний, актуальності, анонсування, «Навмисна помилка».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Стратегії творчого пошуку: «Унікум», « Альпініст», «Воскрешення», «Квадратики», «Спрощення»,  «Примусове поєднання». </a:t>
                      </a:r>
                      <a:r>
                        <a:rPr kumimoji="0" lang="uk-UA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Акмеологічна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тактика «Послідовного підкорення».</a:t>
                      </a:r>
                      <a:endParaRPr lang="ru-RU" dirty="0"/>
                    </a:p>
                  </a:txBody>
                  <a:tcPr/>
                </a:tc>
              </a:tr>
              <a:tr h="1312756"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Рефлексація</a:t>
                      </a: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uk-UA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Прийоми: евристичний «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Міжпредметні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зв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uk-UA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язки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», «Навмисна помилка», анонсування, «Зв'язок поколінь», «Мнемонічна скарбничка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  <a:endParaRPr lang="ru-RU" sz="16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Стратегії </a:t>
                      </a:r>
                      <a:r>
                        <a:rPr lang="uk-UA" sz="1600" dirty="0">
                          <a:latin typeface="Times New Roman"/>
                          <a:ea typeface="Times New Roman"/>
                          <a:cs typeface="Times New Roman"/>
                        </a:rPr>
                        <a:t>творчого пошуку: «Збирання грибів», «Поезія», «Принцип доповнюваності</a:t>
                      </a:r>
                      <a:r>
                        <a:rPr lang="uk-UA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».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500042"/>
          <a:ext cx="8286808" cy="2643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6858048"/>
              </a:tblGrid>
              <a:tr h="11593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Основні етапи уроку</a:t>
                      </a:r>
                      <a:endParaRPr lang="ru-RU" sz="20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Приклади </a:t>
                      </a:r>
                      <a:r>
                        <a:rPr kumimoji="0" lang="uk-UA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акмеологічних</a:t>
                      </a:r>
                      <a:r>
                        <a:rPr kumimoji="0" lang="uk-UA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прийомів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839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latin typeface="Times New Roman"/>
                          <a:ea typeface="Times New Roman"/>
                          <a:cs typeface="Times New Roman"/>
                        </a:rPr>
                        <a:t>Домашнє завдання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Прийоми: дослідження, анонсування.       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Стратегії творчого пошуку: «Шлях із системи», «Примусове поєднання».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http://img-fotki.yandex.ru/get/9495/102699435.96e/0_ac710_77492f60_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85728"/>
            <a:ext cx="7715304" cy="657227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86234" y="2643182"/>
            <a:ext cx="5157766" cy="3214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600" b="1" i="1" dirty="0" smtClean="0">
                <a:solidFill>
                  <a:srgbClr val="C00000"/>
                </a:solidFill>
              </a:rPr>
              <a:t>     </a:t>
            </a:r>
            <a:r>
              <a:rPr lang="uk-UA" sz="4800" b="1" i="1" dirty="0" smtClean="0">
                <a:solidFill>
                  <a:srgbClr val="C00000"/>
                </a:solidFill>
              </a:rPr>
              <a:t>Дякую за     увагу!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42844" y="857232"/>
            <a:ext cx="9001156" cy="4960624"/>
          </a:xfrm>
        </p:spPr>
        <p:txBody>
          <a:bodyPr/>
          <a:lstStyle/>
          <a:p>
            <a:pPr>
              <a:buNone/>
            </a:pPr>
            <a:r>
              <a:rPr lang="uk-UA" sz="3200" b="1" dirty="0" err="1" smtClean="0">
                <a:solidFill>
                  <a:srgbClr val="C00000"/>
                </a:solidFill>
              </a:rPr>
              <a:t>Урок</a:t>
            </a:r>
            <a:r>
              <a:rPr lang="uk-UA" sz="3200" b="1" dirty="0" err="1" smtClean="0"/>
              <a:t>-</a:t>
            </a:r>
            <a:r>
              <a:rPr lang="uk-UA" sz="3200" b="1" dirty="0" smtClean="0"/>
              <a:t> це дзеркало загальної та педагогічної культури вчителя, мірило його інтелектуального багатства, показник його кругозору, ерудиції.</a:t>
            </a:r>
            <a:endParaRPr lang="ru-RU" sz="3200" b="1" dirty="0" smtClean="0"/>
          </a:p>
          <a:p>
            <a:pPr>
              <a:buNone/>
            </a:pPr>
            <a:r>
              <a:rPr lang="uk-UA" dirty="0" smtClean="0"/>
              <a:t>                                                      </a:t>
            </a:r>
            <a:r>
              <a:rPr lang="uk-UA" dirty="0" smtClean="0"/>
              <a:t>   </a:t>
            </a:r>
            <a:r>
              <a:rPr lang="uk-UA" b="1" i="1" dirty="0" smtClean="0"/>
              <a:t>(</a:t>
            </a:r>
            <a:r>
              <a:rPr lang="uk-UA" b="1" i="1" dirty="0" smtClean="0"/>
              <a:t>В. О.Сухомлинський)</a:t>
            </a:r>
          </a:p>
        </p:txBody>
      </p:sp>
      <p:pic>
        <p:nvPicPr>
          <p:cNvPr id="16388" name="Picture 4" descr="http://sukhomlynskyi.in.ua/assets/Uploads/Suxoml_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429000"/>
            <a:ext cx="7215238" cy="295168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8229600" cy="5643602"/>
          </a:xfrm>
        </p:spPr>
        <p:txBody>
          <a:bodyPr>
            <a:normAutofit/>
          </a:bodyPr>
          <a:lstStyle/>
          <a:p>
            <a:r>
              <a:rPr lang="uk-UA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/>
          </a:bodyPr>
          <a:lstStyle/>
          <a:p>
            <a:r>
              <a:rPr lang="uk-UA" sz="3200" b="1" i="1" u="sng" dirty="0" smtClean="0"/>
              <a:t> </a:t>
            </a:r>
            <a:r>
              <a:rPr lang="uk-UA" sz="3200" b="1" i="1" u="sng" dirty="0" err="1" smtClean="0">
                <a:solidFill>
                  <a:srgbClr val="C00000"/>
                </a:solidFill>
              </a:rPr>
              <a:t>Акмеологія</a:t>
            </a:r>
            <a:r>
              <a:rPr lang="uk-UA" sz="3200" b="1" i="1" u="sng" dirty="0" err="1" smtClean="0"/>
              <a:t>-</a:t>
            </a:r>
            <a:r>
              <a:rPr lang="uk-UA" sz="3200" b="1" i="1" u="sng" dirty="0" smtClean="0"/>
              <a:t> </a:t>
            </a:r>
            <a:r>
              <a:rPr lang="uk-UA" sz="3200" i="1" dirty="0" smtClean="0"/>
              <a:t>наука про досягнення людиною найвищих вершин у життєдіяльності та самореалізації творчого потенціалу, який є основою загальнолюдських потенційних можливостей</a:t>
            </a:r>
            <a:r>
              <a:rPr lang="uk-UA" sz="3200" i="1" dirty="0" smtClean="0"/>
              <a:t>.</a:t>
            </a:r>
          </a:p>
          <a:p>
            <a:r>
              <a:rPr lang="uk-UA" sz="3200" b="1" dirty="0" smtClean="0"/>
              <a:t> </a:t>
            </a:r>
            <a:r>
              <a:rPr lang="uk-UA" sz="3200" b="1" u="sng" dirty="0" smtClean="0">
                <a:solidFill>
                  <a:srgbClr val="C00000"/>
                </a:solidFill>
              </a:rPr>
              <a:t>Мета </a:t>
            </a:r>
            <a:r>
              <a:rPr lang="uk-UA" sz="3200" b="1" u="sng" dirty="0" err="1" smtClean="0">
                <a:solidFill>
                  <a:srgbClr val="C00000"/>
                </a:solidFill>
              </a:rPr>
              <a:t>акмеології</a:t>
            </a:r>
            <a:r>
              <a:rPr lang="uk-UA" sz="3200" u="sng" dirty="0" smtClean="0">
                <a:solidFill>
                  <a:srgbClr val="C00000"/>
                </a:solidFill>
              </a:rPr>
              <a:t> </a:t>
            </a:r>
            <a:r>
              <a:rPr lang="uk-UA" sz="3200" dirty="0" smtClean="0"/>
              <a:t>– </a:t>
            </a:r>
            <a:r>
              <a:rPr lang="uk-UA" sz="3200" i="1" dirty="0" smtClean="0"/>
              <a:t>вдосконалити особистість, допомогти в досягненні нею вершини фізичного,  духовного, морального і професійного розвитку, гуманізація цього розвитку.</a:t>
            </a:r>
            <a:endParaRPr lang="ru-RU" sz="3200" b="1" i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r>
              <a:rPr lang="ru-RU" i="1" u="sng" dirty="0" smtClean="0"/>
              <a:t> </a:t>
            </a:r>
            <a:r>
              <a:rPr lang="uk-UA" b="1" i="1" u="sng" dirty="0" err="1" smtClean="0">
                <a:solidFill>
                  <a:srgbClr val="C00000"/>
                </a:solidFill>
              </a:rPr>
              <a:t>Акмеологічний</a:t>
            </a:r>
            <a:r>
              <a:rPr lang="uk-UA" b="1" i="1" u="sng" dirty="0" smtClean="0">
                <a:solidFill>
                  <a:srgbClr val="C00000"/>
                </a:solidFill>
              </a:rPr>
              <a:t> підхід</a:t>
            </a:r>
            <a:r>
              <a:rPr lang="uk-UA" i="1" u="sng" dirty="0" smtClean="0">
                <a:solidFill>
                  <a:srgbClr val="C00000"/>
                </a:solidFill>
              </a:rPr>
              <a:t> </a:t>
            </a:r>
            <a:r>
              <a:rPr lang="uk-UA" b="1" i="1" dirty="0" smtClean="0"/>
              <a:t>до розвитку освіти – це </a:t>
            </a:r>
            <a:r>
              <a:rPr lang="uk-UA" b="1" i="1" dirty="0" err="1" smtClean="0"/>
              <a:t>створенння</a:t>
            </a:r>
            <a:r>
              <a:rPr lang="uk-UA" b="1" i="1" dirty="0" smtClean="0"/>
              <a:t>  необхідних умов для становлення й розвитку в усіх суб'єктів освіти уявлення про успіх, високі досягнення, необхідні для розвитку особистості й соціуму</a:t>
            </a:r>
            <a:r>
              <a:rPr lang="uk-UA" b="1" i="1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b="1" u="sng" dirty="0" smtClean="0">
                <a:solidFill>
                  <a:srgbClr val="C00000"/>
                </a:solidFill>
              </a:rPr>
              <a:t>Перспективність </a:t>
            </a:r>
            <a:r>
              <a:rPr lang="uk-UA" b="1" u="sng" dirty="0" err="1" smtClean="0">
                <a:solidFill>
                  <a:srgbClr val="C00000"/>
                </a:solidFill>
              </a:rPr>
              <a:t>акмеологічного</a:t>
            </a:r>
            <a:r>
              <a:rPr lang="uk-UA" b="1" u="sng" dirty="0" smtClean="0">
                <a:solidFill>
                  <a:srgbClr val="C00000"/>
                </a:solidFill>
              </a:rPr>
              <a:t> підходу до формування компетентності</a:t>
            </a:r>
            <a:r>
              <a:rPr lang="uk-UA" u="sng" dirty="0" smtClean="0">
                <a:solidFill>
                  <a:srgbClr val="C00000"/>
                </a:solidFill>
              </a:rPr>
              <a:t> </a:t>
            </a:r>
            <a:r>
              <a:rPr lang="uk-UA" b="1" i="1" dirty="0" smtClean="0"/>
              <a:t>полягає в тому, що він орієнтує особистість на постійний саморозвиток, що відповідає вимогам часу, спрямованим на необхідність досягнення найвищих результатів у  діяльності особистості</a:t>
            </a:r>
            <a:r>
              <a:rPr lang="uk-UA" i="1" dirty="0" smtClean="0"/>
              <a:t>. </a:t>
            </a:r>
            <a:endParaRPr lang="ru-RU" i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r>
              <a:rPr lang="uk-UA" b="1" dirty="0" err="1" smtClean="0">
                <a:solidFill>
                  <a:srgbClr val="C00000"/>
                </a:solidFill>
              </a:rPr>
              <a:t>Акмеологічний</a:t>
            </a:r>
            <a:r>
              <a:rPr lang="uk-UA" b="1" dirty="0" smtClean="0">
                <a:solidFill>
                  <a:srgbClr val="C00000"/>
                </a:solidFill>
              </a:rPr>
              <a:t> урок -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 - урок,  на якому учень почувається </a:t>
            </a:r>
            <a:r>
              <a:rPr lang="uk-UA" dirty="0" smtClean="0"/>
              <a:t>комфортно;</a:t>
            </a:r>
          </a:p>
          <a:p>
            <a:r>
              <a:rPr lang="uk-UA" dirty="0" smtClean="0"/>
              <a:t> - урок, на якому учень отримує </a:t>
            </a:r>
            <a:r>
              <a:rPr lang="uk-UA" dirty="0" smtClean="0"/>
              <a:t>задоволення;</a:t>
            </a:r>
          </a:p>
          <a:p>
            <a:r>
              <a:rPr lang="uk-UA" dirty="0" smtClean="0"/>
              <a:t>- урок, на якому учневі </a:t>
            </a:r>
            <a:r>
              <a:rPr lang="uk-UA" dirty="0" smtClean="0"/>
              <a:t>цікаво;</a:t>
            </a:r>
          </a:p>
          <a:p>
            <a:r>
              <a:rPr lang="uk-UA" dirty="0" smtClean="0"/>
              <a:t>- урок, на якому учитель поставив навчальну, розвивальну й виховну мету і  її </a:t>
            </a:r>
            <a:r>
              <a:rPr lang="uk-UA" dirty="0" smtClean="0"/>
              <a:t>реалізував;</a:t>
            </a:r>
            <a:endParaRPr lang="ru-RU" dirty="0" smtClean="0"/>
          </a:p>
          <a:p>
            <a:r>
              <a:rPr lang="uk-UA" dirty="0" smtClean="0"/>
              <a:t>- урок, після якого ще довго учні залишаються в кабінеті, обговорюючи почуте, і вдома з захопленням розповідають про це.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uk-UA" sz="4000" b="1" dirty="0" smtClean="0">
                <a:solidFill>
                  <a:srgbClr val="C00000"/>
                </a:solidFill>
              </a:rPr>
              <a:t>Засоби  </a:t>
            </a:r>
            <a:r>
              <a:rPr lang="uk-UA" sz="4000" b="1" dirty="0" err="1" smtClean="0">
                <a:solidFill>
                  <a:srgbClr val="C00000"/>
                </a:solidFill>
              </a:rPr>
              <a:t>акмеологічного</a:t>
            </a:r>
            <a:r>
              <a:rPr lang="uk-UA" sz="4000" b="1" dirty="0" smtClean="0">
                <a:solidFill>
                  <a:srgbClr val="C00000"/>
                </a:solidFill>
              </a:rPr>
              <a:t>  уроку:</a:t>
            </a:r>
            <a:endParaRPr lang="ru-RU" sz="4000" dirty="0" smtClean="0">
              <a:solidFill>
                <a:srgbClr val="C00000"/>
              </a:solidFill>
            </a:endParaRPr>
          </a:p>
          <a:p>
            <a:pPr lvl="0"/>
            <a:r>
              <a:rPr lang="uk-UA" sz="3600" b="1" i="1" dirty="0" smtClean="0"/>
              <a:t>прийоми створення ситуації успіху в навчанні;</a:t>
            </a:r>
            <a:endParaRPr lang="ru-RU" sz="3600" b="1" i="1" dirty="0" smtClean="0"/>
          </a:p>
          <a:p>
            <a:pPr lvl="0"/>
            <a:r>
              <a:rPr lang="uk-UA" sz="3600" b="1" i="1" dirty="0" smtClean="0"/>
              <a:t>прийоми активізації пізнавальної діяльності учнів;</a:t>
            </a:r>
            <a:endParaRPr lang="ru-RU" sz="3600" b="1" i="1" dirty="0" smtClean="0"/>
          </a:p>
          <a:p>
            <a:pPr lvl="0"/>
            <a:r>
              <a:rPr lang="uk-UA" sz="3600" b="1" i="1" dirty="0" smtClean="0"/>
              <a:t>стратегії творчого успіху</a:t>
            </a:r>
            <a:r>
              <a:rPr lang="uk-UA" sz="3600" i="1" dirty="0" smtClean="0"/>
              <a:t>.</a:t>
            </a:r>
            <a:endParaRPr lang="ru-RU" sz="3600" i="1" dirty="0" smtClean="0"/>
          </a:p>
          <a:p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868052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 smtClean="0">
                <a:solidFill>
                  <a:srgbClr val="C00000"/>
                </a:solidFill>
                <a:latin typeface="Arial Black" pitchFamily="34" charset="0"/>
              </a:rPr>
              <a:t>Прийоми створення ситуації успіху в навчанні</a:t>
            </a:r>
            <a:r>
              <a:rPr lang="ru-RU" sz="6000" b="1" dirty="0" smtClean="0">
                <a:solidFill>
                  <a:srgbClr val="C00000"/>
                </a:solidFill>
              </a:rPr>
              <a:t/>
            </a:r>
            <a:br>
              <a:rPr lang="ru-RU" sz="6000" b="1" dirty="0" smtClean="0">
                <a:solidFill>
                  <a:srgbClr val="C00000"/>
                </a:solidFill>
              </a:rPr>
            </a:br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5643602"/>
          </a:xfrm>
        </p:spPr>
        <p:txBody>
          <a:bodyPr>
            <a:normAutofit/>
          </a:bodyPr>
          <a:lstStyle/>
          <a:p>
            <a:pPr lvl="0"/>
            <a:r>
              <a:rPr lang="uk-UA" sz="3600" dirty="0" smtClean="0"/>
              <a:t>прийом « </a:t>
            </a:r>
            <a:r>
              <a:rPr lang="uk-UA" sz="3600" b="1" dirty="0" smtClean="0"/>
              <a:t>Повір у себе</a:t>
            </a:r>
            <a:r>
              <a:rPr lang="uk-UA" sz="3600" b="1" dirty="0" smtClean="0"/>
              <a:t>»;</a:t>
            </a:r>
            <a:r>
              <a:rPr lang="uk-UA" sz="3600" dirty="0" smtClean="0"/>
              <a:t> </a:t>
            </a:r>
            <a:endParaRPr lang="ru-RU" sz="3600" dirty="0" smtClean="0"/>
          </a:p>
          <a:p>
            <a:r>
              <a:rPr lang="uk-UA" sz="3600" dirty="0" smtClean="0"/>
              <a:t>прийом  </a:t>
            </a:r>
            <a:r>
              <a:rPr lang="uk-UA" sz="3600" b="1" dirty="0" smtClean="0"/>
              <a:t>« Особисте відкриття</a:t>
            </a:r>
            <a:r>
              <a:rPr lang="uk-UA" sz="3600" b="1" dirty="0" smtClean="0"/>
              <a:t>»;</a:t>
            </a:r>
          </a:p>
          <a:p>
            <a:r>
              <a:rPr lang="uk-UA" sz="3600" dirty="0" smtClean="0"/>
              <a:t>прийом  </a:t>
            </a:r>
            <a:r>
              <a:rPr lang="uk-UA" sz="3600" b="1" dirty="0" smtClean="0"/>
              <a:t>« Навіювання</a:t>
            </a:r>
            <a:r>
              <a:rPr lang="uk-UA" sz="3600" b="1" dirty="0" smtClean="0"/>
              <a:t>»;</a:t>
            </a:r>
          </a:p>
          <a:p>
            <a:r>
              <a:rPr lang="uk-UA" sz="3600" dirty="0" smtClean="0"/>
              <a:t>прийом </a:t>
            </a:r>
            <a:r>
              <a:rPr lang="uk-UA" sz="3600" b="1" dirty="0" smtClean="0"/>
              <a:t>« Вибух емоцій</a:t>
            </a:r>
            <a:r>
              <a:rPr lang="uk-UA" sz="3600" b="1" dirty="0" smtClean="0"/>
              <a:t>»;</a:t>
            </a:r>
          </a:p>
          <a:p>
            <a:r>
              <a:rPr lang="uk-UA" sz="3600" dirty="0" smtClean="0"/>
              <a:t>прийом </a:t>
            </a:r>
            <a:r>
              <a:rPr lang="uk-UA" sz="3600" b="1" dirty="0" smtClean="0"/>
              <a:t>« Почую кожного</a:t>
            </a:r>
            <a:r>
              <a:rPr lang="uk-UA" sz="3600" b="1" dirty="0" smtClean="0"/>
              <a:t>»;</a:t>
            </a:r>
            <a:r>
              <a:rPr lang="uk-UA" sz="3600" dirty="0" smtClean="0"/>
              <a:t> </a:t>
            </a:r>
          </a:p>
          <a:p>
            <a:r>
              <a:rPr lang="uk-UA" sz="3600" dirty="0" smtClean="0"/>
              <a:t>прийом </a:t>
            </a:r>
            <a:r>
              <a:rPr lang="uk-UA" sz="3600" b="1" dirty="0" smtClean="0"/>
              <a:t>« Констатація успіху».</a:t>
            </a:r>
            <a:r>
              <a:rPr lang="uk-UA" sz="3600" dirty="0" smtClean="0"/>
              <a:t> </a:t>
            </a:r>
            <a:endParaRPr lang="uk-UA" sz="3600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224978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Arial Black" pitchFamily="34" charset="0"/>
              </a:rPr>
              <a:t>Прийоми активізації пізнавальної діяльності учнів.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218" name="Picture 2" descr="http://img-fotki.yandex.ru/get/6703/102699435.970/0_ac772_c4eebea0_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571744"/>
            <a:ext cx="6762202" cy="3967164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</TotalTime>
  <Words>717</Words>
  <PresentationFormat>Экран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Конструктор акмеологічного уроку</vt:lpstr>
      <vt:lpstr>Слайд 2</vt:lpstr>
      <vt:lpstr> </vt:lpstr>
      <vt:lpstr>Слайд 4</vt:lpstr>
      <vt:lpstr> Акмеологічний урок -</vt:lpstr>
      <vt:lpstr>Слайд 6</vt:lpstr>
      <vt:lpstr>Прийоми створення ситуації успіху в навчанні </vt:lpstr>
      <vt:lpstr>Слайд 8</vt:lpstr>
      <vt:lpstr>Прийоми активізації пізнавальної діяльності учнів. </vt:lpstr>
      <vt:lpstr>Слайд 10</vt:lpstr>
      <vt:lpstr>Стратегії творчого пошуку </vt:lpstr>
      <vt:lpstr>Слайд 12</vt:lpstr>
      <vt:lpstr>Конструктор акмеологічного уроку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 акмеологічного уроку</dc:title>
  <dc:creator>SQE</dc:creator>
  <cp:lastModifiedBy>SQE</cp:lastModifiedBy>
  <cp:revision>18</cp:revision>
  <dcterms:created xsi:type="dcterms:W3CDTF">2014-04-12T20:05:54Z</dcterms:created>
  <dcterms:modified xsi:type="dcterms:W3CDTF">2014-04-12T22:47:26Z</dcterms:modified>
</cp:coreProperties>
</file>